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79" r:id="rId2"/>
    <p:sldId id="493" r:id="rId3"/>
    <p:sldId id="498" r:id="rId4"/>
    <p:sldId id="925" r:id="rId5"/>
    <p:sldId id="291" r:id="rId6"/>
    <p:sldId id="355" r:id="rId7"/>
    <p:sldId id="356" r:id="rId8"/>
    <p:sldId id="376" r:id="rId9"/>
    <p:sldId id="428" r:id="rId10"/>
    <p:sldId id="501" r:id="rId11"/>
    <p:sldId id="927" r:id="rId12"/>
    <p:sldId id="427" r:id="rId13"/>
    <p:sldId id="429" r:id="rId14"/>
    <p:sldId id="430" r:id="rId15"/>
    <p:sldId id="431" r:id="rId16"/>
    <p:sldId id="432" r:id="rId17"/>
    <p:sldId id="433" r:id="rId18"/>
    <p:sldId id="434" r:id="rId19"/>
    <p:sldId id="435" r:id="rId20"/>
    <p:sldId id="436" r:id="rId21"/>
    <p:sldId id="437" r:id="rId22"/>
    <p:sldId id="438" r:id="rId23"/>
    <p:sldId id="439" r:id="rId24"/>
    <p:sldId id="502" r:id="rId25"/>
    <p:sldId id="931" r:id="rId26"/>
    <p:sldId id="440" r:id="rId27"/>
    <p:sldId id="441" r:id="rId28"/>
    <p:sldId id="933" r:id="rId29"/>
    <p:sldId id="934" r:id="rId30"/>
    <p:sldId id="503" r:id="rId31"/>
    <p:sldId id="928" r:id="rId32"/>
    <p:sldId id="442" r:id="rId33"/>
    <p:sldId id="443" r:id="rId34"/>
    <p:sldId id="444" r:id="rId35"/>
    <p:sldId id="445" r:id="rId36"/>
    <p:sldId id="446" r:id="rId37"/>
    <p:sldId id="449" r:id="rId38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1" autoAdjust="0"/>
    <p:restoredTop sz="93250" autoAdjust="0"/>
  </p:normalViewPr>
  <p:slideViewPr>
    <p:cSldViewPr>
      <p:cViewPr varScale="1">
        <p:scale>
          <a:sx n="63" d="100"/>
          <a:sy n="63" d="100"/>
        </p:scale>
        <p:origin x="1284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45F07-8756-451B-A938-0248325FC7BB}" type="datetimeFigureOut">
              <a:rPr lang="es-MX" smtClean="0"/>
              <a:t>14/04/2023</a:t>
            </a:fld>
            <a:endParaRPr lang="es-MX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3AEC0-242E-4FA7-9D3C-51E1036AC3CB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1706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1144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3.3.1 – Aspectos básicos de las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3.3.1.1 – Introducción a las VPN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313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C37E12-7BA8-4D7D-97C4-7447F658F427}" type="slidenum">
              <a:rPr lang="es-ES" altLang="es-MX"/>
              <a:pPr/>
              <a:t>6</a:t>
            </a:fld>
            <a:endParaRPr lang="es-ES" altLang="es-MX"/>
          </a:p>
        </p:txBody>
      </p:sp>
      <p:sp>
        <p:nvSpPr>
          <p:cNvPr id="5959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38238" y="695325"/>
            <a:ext cx="4583112" cy="343693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70388"/>
            <a:ext cx="5029200" cy="41386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341" tIns="46953" rIns="92341" bIns="46953"/>
          <a:lstStyle/>
          <a:p>
            <a:endParaRPr lang="es-ES" altLang="es-MX" dirty="0"/>
          </a:p>
        </p:txBody>
      </p:sp>
    </p:spTree>
    <p:extLst>
      <p:ext uri="{BB962C8B-B14F-4D97-AF65-F5344CB8AC3E}">
        <p14:creationId xmlns:p14="http://schemas.microsoft.com/office/powerpoint/2010/main" val="1960500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 – Tipos de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3.3.2.1 – VPN de sitio a sitio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0514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3.4.1 – Descripción general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3.4.1.1 – Introducción a la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4751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28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 – Implementación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3.4.2.1 – Configuración de la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0176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 – Implementación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3.4.2.2 – Verificación de la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3428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 – Tipos de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3.3.2.2 – VPN de acceso remoto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7732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14/04/2023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3136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14/04/2023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289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14/04/2023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8841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02225" y="1827213"/>
            <a:ext cx="3581400" cy="4114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s-ES" alt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s-ES" alt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27D650C-AB00-4F7E-80EF-2666D7C77918}" type="slidenum">
              <a:rPr lang="es-ES" altLang="es-MX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2180981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6605684"/>
            <a:ext cx="676910" cy="252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1065260"/>
            <a:ext cx="8853286" cy="55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55191"/>
            <a:ext cx="9144000" cy="101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93259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14/04/2023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337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14/04/2023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278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14/04/2023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7276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14/04/2023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915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14/04/2023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974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14/04/2023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2515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14/04/2023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470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14/04/2023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592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5A0DC-66C6-4CEC-A5EB-F8C97CEC3796}" type="datetimeFigureOut">
              <a:rPr lang="es-MX" smtClean="0"/>
              <a:t>14/04/2023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17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5840" y="620688"/>
            <a:ext cx="7342584" cy="1470025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TC 3003B</a:t>
            </a:r>
            <a:br>
              <a:rPr lang="es-MX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Implementación de redes de área amplia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12112"/>
            <a:ext cx="6400800" cy="12492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Redes privadas virtuales (</a:t>
            </a:r>
            <a:r>
              <a:rPr lang="es-MX" b="1" dirty="0" err="1">
                <a:solidFill>
                  <a:schemeClr val="accent4">
                    <a:lumMod val="50000"/>
                  </a:schemeClr>
                </a:solidFill>
              </a:rPr>
              <a:t>VPNs</a:t>
            </a:r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sz="2000" dirty="0">
                <a:solidFill>
                  <a:schemeClr val="accent4">
                    <a:lumMod val="50000"/>
                  </a:schemeClr>
                </a:solidFill>
              </a:rPr>
              <a:t>ITESM Campus Querétaro</a:t>
            </a:r>
          </a:p>
        </p:txBody>
      </p:sp>
      <p:pic>
        <p:nvPicPr>
          <p:cNvPr id="12" name="Imagen 11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F577C0C5-A309-BB6A-061C-20FFA356D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20" y="3140968"/>
            <a:ext cx="3240360" cy="334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3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63" y="-1"/>
            <a:ext cx="457200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71913" y="1314451"/>
            <a:ext cx="6858003" cy="42291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8" y="2217950"/>
            <a:ext cx="457763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1" name="Oval 3090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-156132" y="1791483"/>
            <a:ext cx="4640488" cy="3480366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3" name="Rectangle 3092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9" y="0"/>
            <a:ext cx="457763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802341" y="2654490"/>
            <a:ext cx="3425764" cy="32203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VPN de sitio a sitio </a:t>
            </a:r>
            <a:r>
              <a:rPr lang="en-US" sz="42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usando</a:t>
            </a:r>
            <a:r>
              <a:rPr lang="en-US" sz="42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IPsec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2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6" r="13977" b="-2"/>
          <a:stretch/>
        </p:blipFill>
        <p:spPr>
          <a:xfrm>
            <a:off x="4914899" y="457200"/>
            <a:ext cx="38862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5445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49388" y="1484784"/>
            <a:ext cx="7539037" cy="2808312"/>
          </a:xfrm>
        </p:spPr>
        <p:txBody>
          <a:bodyPr>
            <a:normAutofit/>
          </a:bodyPr>
          <a:lstStyle/>
          <a:p>
            <a:pPr algn="just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Las VPN de sitio a sitio conectan redes enteras entre sí, por ejemplo, pueden conectar la red de una sucursal a la red de la oficina central de una empresa.</a:t>
            </a:r>
          </a:p>
          <a:p>
            <a:pPr algn="just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En una VPN de sitio a sitio, los hosts terminales envían y reciben tráfico TCP/IP normal a través de un “gateway” VPN. </a:t>
            </a:r>
          </a:p>
          <a:p>
            <a:pPr algn="just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El gateway VPN es responsable de encapsular y cifrar el tráfico saliente.</a:t>
            </a:r>
          </a:p>
        </p:txBody>
      </p:sp>
      <p:pic>
        <p:nvPicPr>
          <p:cNvPr id="4" name="Picture 3" descr="Connecting Networks - Mozilla Firefox">
            <a:extLst>
              <a:ext uri="{FF2B5EF4-FFF2-40B4-BE49-F238E27FC236}">
                <a16:creationId xmlns:a16="http://schemas.microsoft.com/office/drawing/2014/main" id="{C8E6E414-42C7-4C3D-926E-47756E01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4133798"/>
            <a:ext cx="5519346" cy="2330188"/>
          </a:xfrm>
          <a:prstGeom prst="rect">
            <a:avLst/>
          </a:prstGeom>
        </p:spPr>
      </p:pic>
      <p:sp>
        <p:nvSpPr>
          <p:cNvPr id="3" name="Text Box 6">
            <a:extLst>
              <a:ext uri="{FF2B5EF4-FFF2-40B4-BE49-F238E27FC236}">
                <a16:creationId xmlns:a16="http://schemas.microsoft.com/office/drawing/2014/main" id="{80CE1BF1-76C2-9AE4-4AB7-8C3C2090C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553846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8427" y="1628800"/>
            <a:ext cx="8053995" cy="2534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es una VPN entre dos dispositivos y se utiliza para conectar dos sitios a través de Internet. 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 el siguiente diagrama, la oficina A y la oficina B están conectadas a Internet y utilizan una VPN de sitio a sitio entre ellas para que los dispositivos de cada oficina puedan comunicarse de forma segura entre sí.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se cifra antes de encapsularse con el nuevo encabezado.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987B93-891D-299B-489E-698841A1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0949"/>
            <a:ext cx="9144000" cy="17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7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8427" y="1628800"/>
            <a:ext cx="8053995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 una VPN de sitio a sitio, se crea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túnel VPN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entre los dos dispositivos encapsulando el paquete IP original con un encabezado VPN y un nuevo encabezado IP. Cuando se utiliza IPsec, el paquete original se cifra antes de encapsularse con el nuevo encabezado. Esto es lo que hace segura IPsec.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987B93-891D-299B-489E-698841A1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0949"/>
            <a:ext cx="9144000" cy="17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76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8427" y="1628800"/>
            <a:ext cx="8053995" cy="1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</a:t>
            </a:r>
            <a:r>
              <a:rPr lang="es-E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router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tomará el paquete original, lo encriptará para que no se pueda leer, agregará un encabezado </a:t>
            </a:r>
            <a:r>
              <a:rPr lang="es-E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IPsec VPN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un </a:t>
            </a:r>
            <a:r>
              <a:rPr lang="es-E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nuevo encabezado IP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y luego lo reenviará a través de Internet.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987B93-891D-299B-489E-698841A1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0949"/>
            <a:ext cx="9144000" cy="17870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1610E7F-51DA-85B2-CFCF-E8D83D221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26" y="3359195"/>
            <a:ext cx="2705100" cy="885825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D6B94BD-E720-8AE9-5856-E1C384623C83}"/>
              </a:ext>
            </a:extLst>
          </p:cNvPr>
          <p:cNvSpPr/>
          <p:nvPr/>
        </p:nvSpPr>
        <p:spPr>
          <a:xfrm>
            <a:off x="2927670" y="3586083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C1F8143-0FF7-2D08-3225-EC76E3774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3349034"/>
            <a:ext cx="4852358" cy="911055"/>
          </a:xfrm>
          <a:prstGeom prst="rect">
            <a:avLst/>
          </a:prstGeom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E1839872-99E1-E5D8-F8B3-E0ABD24C2B90}"/>
              </a:ext>
            </a:extLst>
          </p:cNvPr>
          <p:cNvCxnSpPr>
            <a:stCxn id="13" idx="3"/>
          </p:cNvCxnSpPr>
          <p:nvPr/>
        </p:nvCxnSpPr>
        <p:spPr>
          <a:xfrm flipV="1">
            <a:off x="8272230" y="3789040"/>
            <a:ext cx="692258" cy="1552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8517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20299" y="1553482"/>
            <a:ext cx="8744189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Vamos a demostrar ese proceso en el diagrama.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Hemos configurado un túnel IPsec entre estos dos enrutadores.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La PC de la oficina A desea enviar tráfico a la PC de la oficina B, por lo que primero envía los datos sin cifrar a su puerta de enlace predeterminada, el ruteador.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35326" y="3789040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AA4379A6-EC1E-8E5F-A9B5-FAEFAEFAAE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75800"/>
            <a:ext cx="9144000" cy="179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7947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20299" y="1429877"/>
            <a:ext cx="8600173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Vamos a demostrar ese proceso en el diagrama.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Hemos configurado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túnel IPsec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entre estos dos ruteadores.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La PC de la oficina A desea enviar tráfico a la PC de la oficina B, por lo que primero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envía los datos sin cifrar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 su puerta de enlace predeterminada, el ruteador.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35326" y="3645024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D5B47F2C-0627-52CE-365B-811077E63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9765"/>
            <a:ext cx="9144000" cy="179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15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05804" y="1665325"/>
            <a:ext cx="8600173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</a:t>
            </a:r>
            <a:r>
              <a:rPr lang="es-E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router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cifra los datos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agrega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encabezado VPN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nuevo encabezado IP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05804" y="2973472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9F88002-A063-331A-BA69-579C958B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4026"/>
            <a:ext cx="9144000" cy="218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31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07500" y="1731580"/>
            <a:ext cx="8600173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Luego, los datos cifrados en el nuevo paquete se envían a través de Internet al otro extremo del túnel. </a:t>
            </a: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57419" y="3032902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F933DBBE-DBC5-20AB-2409-8D7938D46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37112"/>
            <a:ext cx="9144000" cy="217665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444494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/>
              <a:t>Encrypted</a:t>
            </a:r>
            <a:r>
              <a:rPr lang="es-MX" sz="1600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934185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07500" y="1731580"/>
            <a:ext cx="8600173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</a:t>
            </a:r>
            <a:r>
              <a:rPr lang="es-E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router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receptor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descifra los datos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los envía a la PC de destino.</a:t>
            </a: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57419" y="2770607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329F5A9C-904D-AC28-AEA2-EC23E62E4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4846"/>
            <a:ext cx="9144000" cy="216648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181816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/>
              <a:t>Encrypted</a:t>
            </a:r>
            <a:r>
              <a:rPr lang="es-MX" sz="1600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413852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a pantalla de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069253FC-52A6-4B7E-B893-87B9E83F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62" y="2108950"/>
            <a:ext cx="4104456" cy="2815657"/>
          </a:xfrm>
          <a:prstGeom prst="rect">
            <a:avLst/>
          </a:prstGeom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899592" y="2075062"/>
            <a:ext cx="3168352" cy="1893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Introducción a las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VPNss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VPN de sitio a sitio usando IPsec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GRE sobre IPsec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VPNs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de acceso remoto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92025" y="692696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Agenda de esta sesión</a:t>
            </a:r>
          </a:p>
        </p:txBody>
      </p:sp>
    </p:spTree>
    <p:extLst>
      <p:ext uri="{BB962C8B-B14F-4D97-AF65-F5344CB8AC3E}">
        <p14:creationId xmlns:p14="http://schemas.microsoft.com/office/powerpoint/2010/main" val="1009664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57419" y="1578136"/>
            <a:ext cx="8600173" cy="1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Este es un pequeño resumen El </a:t>
            </a:r>
            <a:r>
              <a:rPr lang="es-E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router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receptor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descifra los datos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los envía a la PC de destino. 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Esta es una descripción muy básica de cómo funciona IPsec VPN.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49407" y="2973472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329F5A9C-904D-AC28-AEA2-EC23E62E4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4846"/>
            <a:ext cx="9144000" cy="216648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181816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/>
              <a:t>Encrypted</a:t>
            </a:r>
            <a:r>
              <a:rPr lang="es-MX" sz="1600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8915903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25922" y="1120194"/>
            <a:ext cx="8600173" cy="336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Resumamos este proceso: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dispositivo de envío (el </a:t>
            </a:r>
            <a:r>
              <a:rPr lang="es-E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router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) combina el paquete original y una clave de sesión (clave de cifrado) y los ejecuta a través de una fórmula de cifrado. 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Cuando el enrutador recibe un paquete que debe enviarse a través de la VPN, combina el paquete original y una clave de sesión (clave de cifrado) y los ejecuta a través de una fórmula de cifrado.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423791" y="3435396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329F5A9C-904D-AC28-AEA2-EC23E62E4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4846"/>
            <a:ext cx="9144000" cy="216648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181816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/>
              <a:t>Encrypted</a:t>
            </a:r>
            <a:r>
              <a:rPr lang="es-MX" sz="1600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2975947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310316"/>
            <a:ext cx="8600173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+mj-lt"/>
              <a:buAutoNum type="arabicPeriod" startAt="2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dispositivo de envío (el </a:t>
            </a:r>
            <a:r>
              <a:rPr lang="es-E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router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) encapsula el paquete cifrado con un encabezado de VPN y un nuevo encabezado de IP.</a:t>
            </a: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254529" y="2775834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329F5A9C-904D-AC28-AEA2-EC23E62E4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4846"/>
            <a:ext cx="9144000" cy="216648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181816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/>
              <a:t>Encrypted</a:t>
            </a:r>
            <a:r>
              <a:rPr lang="es-MX" sz="1600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513909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412776"/>
            <a:ext cx="8600173" cy="29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+mj-lt"/>
              <a:buAutoNum type="arabicPeriod" startAt="3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dispositivo emisor (el </a:t>
            </a:r>
            <a:r>
              <a:rPr lang="es-E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router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) envía el nuevo paquete al dispositivo del otro lado del túnel, el </a:t>
            </a:r>
            <a:r>
              <a:rPr lang="es-E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router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receptor.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3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El </a:t>
            </a:r>
            <a:r>
              <a:rPr lang="es-ES" sz="1800" dirty="0" err="1">
                <a:latin typeface="Arial" pitchFamily="34" charset="0"/>
                <a:cs typeface="Arial" pitchFamily="34" charset="0"/>
              </a:rPr>
              <a:t>router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receptor descifra los datos para obtener el paquete original y luego reenvía el paquete original a su destino. </a:t>
            </a:r>
          </a:p>
          <a:p>
            <a:pPr algn="just">
              <a:lnSpc>
                <a:spcPct val="150000"/>
              </a:lnSpc>
            </a:pPr>
            <a:r>
              <a:rPr lang="es-ES" sz="1800" b="1" dirty="0">
                <a:latin typeface="Arial" pitchFamily="34" charset="0"/>
                <a:cs typeface="Arial" pitchFamily="34" charset="0"/>
              </a:rPr>
              <a:t>Nota: VPN de sitio a sitio, un túnel se forma solo entre dos puntos finales del túnel, por ejemplo, los dos </a:t>
            </a:r>
            <a:r>
              <a:rPr lang="es-ES" sz="1800" b="1" dirty="0" err="1">
                <a:latin typeface="Arial" pitchFamily="34" charset="0"/>
                <a:cs typeface="Arial" pitchFamily="34" charset="0"/>
              </a:rPr>
              <a:t>routers</a:t>
            </a:r>
            <a:r>
              <a:rPr lang="es-ES" sz="1800" b="1" dirty="0">
                <a:latin typeface="Arial" pitchFamily="34" charset="0"/>
                <a:cs typeface="Arial" pitchFamily="34" charset="0"/>
              </a:rPr>
              <a:t> conectados a Internet.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3"/>
            </a:pP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29F5A9C-904D-AC28-AEA2-EC23E62E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4846"/>
            <a:ext cx="9144000" cy="216648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181816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/>
              <a:t>Encrypted</a:t>
            </a:r>
            <a:r>
              <a:rPr lang="es-MX" sz="1600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507187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3" name="Oval 3092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495031" y="891652"/>
            <a:ext cx="3309016" cy="30307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GRE </a:t>
            </a:r>
            <a:r>
              <a:rPr lang="en-US" sz="3500" b="1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sobre</a:t>
            </a: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IPsec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500" b="1" kern="1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6" r="13977" b="-2"/>
          <a:stretch/>
        </p:blipFill>
        <p:spPr>
          <a:xfrm>
            <a:off x="4746549" y="457199"/>
            <a:ext cx="3857141" cy="58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0342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76622" y="1459445"/>
            <a:ext cx="8208912" cy="3939110"/>
          </a:xfrm>
        </p:spPr>
        <p:txBody>
          <a:bodyPr>
            <a:noAutofit/>
          </a:bodyPr>
          <a:lstStyle/>
          <a:p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La encapsulación de routing genérico (GRE) es un protocolo de tunneling de VPN de sitio a sitio básico y no seguro.</a:t>
            </a:r>
          </a:p>
          <a:p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Desarrollado por Cisco.</a:t>
            </a:r>
          </a:p>
          <a:p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GRE administra el transporte de tráfico multiprotocolo y de multidifusión IP entre dos o más sitios.</a:t>
            </a:r>
          </a:p>
          <a:p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Una interfaz de túnel admite un encabezado para cada uno de los siguientes protocolos:</a:t>
            </a:r>
          </a:p>
          <a:p>
            <a:pPr lvl="1"/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Un protocolo encapsulado (o protocolo de pasajeros), como IPv4, IPv6.</a:t>
            </a:r>
          </a:p>
          <a:p>
            <a:pPr lvl="1"/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Un protocolo de encapsulación (o protocolo de portadora), como GRE.</a:t>
            </a:r>
          </a:p>
          <a:p>
            <a:pPr lvl="1"/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Una protocolo de entrega de transporte, como IP.</a:t>
            </a:r>
            <a:endParaRPr lang="es-ES" altLang="ja-JP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4151C2C9-C933-422E-A6E9-81CA951ED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010" y="3752551"/>
            <a:ext cx="4416446" cy="2844801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5DBCF215-AC62-F755-141D-0C76C1B94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260648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GRE sobre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12687864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412776"/>
            <a:ext cx="8600173" cy="419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GRE (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Generic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Routing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Encapsulation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/ Encapsulación de enrutamiento genérico)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crea túneles como IPsec, sin embargo, no cifra el paquete original, por lo que no es seguro.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Sin embargo, tiene la ventaja de poder encapsular una amplia variedad de protocolos de capa 3, así como mensajes de broadcast y </a:t>
            </a:r>
            <a:r>
              <a:rPr lang="es-ES" sz="1800" dirty="0" err="1">
                <a:latin typeface="Arial" pitchFamily="34" charset="0"/>
                <a:cs typeface="Arial" pitchFamily="34" charset="0"/>
              </a:rPr>
              <a:t>multicast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Para obtener la flexibilidad de GRE con la seguridad de IPsec, se puede utilizar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GRE sobre IPsec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El paquete original será encapsulado por un encabezado GRE y un nuevo encabezado IP, y luego el paquete GRE será encriptado y encapsulado dentro de un encabezado IPsec VPN y un nuevo encabezado IP.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GRE sobre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1232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69023" y="1268760"/>
            <a:ext cx="8600173" cy="336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El paquete original será encapsulado por un encabezado GRE y un nuevo encabezado IP, y luego el paquete GRE será encriptado y encapsulado dentro de un encabezado IPsec VPN y un nuevo encabezado IP.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Aquí está el paquete IP original.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Se le agrega un encabezado GRE y un nuevo encabezado IP.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Luego, este nuevo paquete se cifra y se agregan un encabezado IPsec y un nuevo encabezado IP.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Hemos combinado GRE con IPsec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GRE sobre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4385306-7B4E-8FCD-A339-91F49974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412448"/>
            <a:ext cx="4667250" cy="866775"/>
          </a:xfrm>
          <a:prstGeom prst="rect">
            <a:avLst/>
          </a:prstGeom>
        </p:spPr>
      </p:pic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C8AF6A8D-CF8B-7A83-13C0-CFF6287C7DAE}"/>
              </a:ext>
            </a:extLst>
          </p:cNvPr>
          <p:cNvSpPr/>
          <p:nvPr/>
        </p:nvSpPr>
        <p:spPr>
          <a:xfrm>
            <a:off x="3902627" y="5385233"/>
            <a:ext cx="288032" cy="301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EBCDF3A-55CB-1100-E7D9-19CB51773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88" y="5792793"/>
            <a:ext cx="6696743" cy="84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475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785814" y="1739522"/>
            <a:ext cx="4258584" cy="3939110"/>
          </a:xfrm>
        </p:spPr>
        <p:txBody>
          <a:bodyPr/>
          <a:lstStyle/>
          <a:p>
            <a:r>
              <a:rPr lang="es-ES" sz="1400" dirty="0"/>
              <a:t>Se deben seguir cinco pasos para configurar un túnel GRE:</a:t>
            </a:r>
          </a:p>
          <a:p>
            <a:pPr lvl="1"/>
            <a:r>
              <a:rPr lang="es-ES" sz="1200" dirty="0"/>
              <a:t>Paso 1: Cree una interfaz de túnel con el comando </a:t>
            </a:r>
            <a:r>
              <a:rPr lang="es-ES" sz="1200" b="1" dirty="0"/>
              <a:t>interface tunnel</a:t>
            </a:r>
            <a:r>
              <a:rPr lang="es-ES" sz="1200" dirty="0"/>
              <a:t> </a:t>
            </a:r>
            <a:r>
              <a:rPr lang="es-ES" sz="1200" i="1" dirty="0"/>
              <a:t>number</a:t>
            </a:r>
            <a:r>
              <a:rPr lang="es-ES" sz="1200" dirty="0"/>
              <a:t>.</a:t>
            </a:r>
          </a:p>
          <a:p>
            <a:pPr lvl="1"/>
            <a:r>
              <a:rPr lang="es-ES" sz="1200" dirty="0"/>
              <a:t>Paso 2. Configure una dirección IP para la interfaz de túnel. (Generalmente una dirección privada).</a:t>
            </a:r>
          </a:p>
          <a:p>
            <a:pPr lvl="1"/>
            <a:r>
              <a:rPr lang="es-ES" sz="1200" dirty="0"/>
              <a:t>Paso 3. Especifique la dirección IP de origen del túnel.</a:t>
            </a:r>
          </a:p>
          <a:p>
            <a:pPr lvl="1"/>
            <a:r>
              <a:rPr lang="es-ES" sz="1200" dirty="0"/>
              <a:t>Paso 4. Especifique la dirección IP de destino del túnel.</a:t>
            </a:r>
          </a:p>
          <a:p>
            <a:pPr lvl="1"/>
            <a:r>
              <a:rPr lang="es-ES" sz="1200" dirty="0"/>
              <a:t>Paso 5: (Optativo) Especifique el modo de túnel GRE como modo de interfaz de túnel.</a:t>
            </a:r>
          </a:p>
          <a:p>
            <a:pPr lvl="1"/>
            <a:endParaRPr lang="es-ES" altLang="ja-JP" sz="1200" dirty="0"/>
          </a:p>
          <a:p>
            <a:pPr marL="0" indent="0">
              <a:buNone/>
            </a:pPr>
            <a:r>
              <a:rPr lang="es-ES" sz="1400" b="1" dirty="0"/>
              <a:t>Nota</a:t>
            </a:r>
            <a:r>
              <a:rPr lang="es-ES" sz="1400" dirty="0"/>
              <a:t>: Los comandos</a:t>
            </a:r>
            <a:r>
              <a:rPr lang="es-ES" sz="1400" b="1" dirty="0"/>
              <a:t> </a:t>
            </a:r>
            <a:r>
              <a:rPr lang="es-ES" altLang="ja-JP" sz="1200" b="1" dirty="0"/>
              <a:t>tunnel source</a:t>
            </a:r>
            <a:r>
              <a:rPr lang="es-ES" sz="1400" dirty="0"/>
              <a:t> y </a:t>
            </a:r>
            <a:r>
              <a:rPr lang="es-ES" altLang="ja-JP" sz="1200" dirty="0"/>
              <a:t>tunnel destination</a:t>
            </a:r>
            <a:r>
              <a:rPr lang="es-ES" sz="1400" dirty="0"/>
              <a:t> hacen referencia a las direcciones IP de las interfaces físicas configuradas previamente.</a:t>
            </a: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C069FA5A-0ECC-47A6-962F-D9F313AB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64" y="1740749"/>
            <a:ext cx="4567451" cy="2731933"/>
          </a:xfrm>
          <a:prstGeom prst="rect">
            <a:avLst/>
          </a:prstGeom>
        </p:spPr>
      </p:pic>
      <p:pic>
        <p:nvPicPr>
          <p:cNvPr id="5" name="Picture 4" descr="Connecting Networks - Mozilla Firefox">
            <a:extLst>
              <a:ext uri="{FF2B5EF4-FFF2-40B4-BE49-F238E27FC236}">
                <a16:creationId xmlns:a16="http://schemas.microsoft.com/office/drawing/2014/main" id="{F6DFDE14-4392-487D-B497-C14FDD6639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073" y="4505752"/>
            <a:ext cx="4419602" cy="982708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7D4F5930-0F71-212A-D6E7-E6AAEB136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Configuración de GRE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Implementación de GRE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02728019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50471" y="1717572"/>
            <a:ext cx="4398833" cy="3939110"/>
          </a:xfrm>
        </p:spPr>
        <p:txBody>
          <a:bodyPr>
            <a:normAutofit/>
          </a:bodyPr>
          <a:lstStyle/>
          <a:p>
            <a:pPr marL="263525" indent="-263525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Utilice el comando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interface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para verificar que la interfaz de túnel esté activa.</a:t>
            </a:r>
          </a:p>
          <a:p>
            <a:pPr marL="263525" indent="-263525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Utilice el comando 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Interface tunnel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para verificar el estado del túnel.</a:t>
            </a:r>
          </a:p>
          <a:p>
            <a:pPr marL="263525" indent="-263525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Utilice el comando 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ip ospf neighbor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para verificar que se haya establecido una adyacencia de OSPF a través de la interfaz de túnel.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909" y="1844824"/>
            <a:ext cx="4599295" cy="22876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909" y="4162961"/>
            <a:ext cx="4612428" cy="917687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D7232BDD-C914-0F37-41CD-C84B7AB92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1728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Verificación de GRE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Implementación de GRE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1196486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6" name="Rectangle 3095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63" y="-1"/>
            <a:ext cx="608347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213540" y="556079"/>
            <a:ext cx="6858004" cy="5745847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9" y="-1"/>
            <a:ext cx="6088748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4" name="Oval 3103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1301556" y="1609025"/>
            <a:ext cx="5005754" cy="3754316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58961" y="857251"/>
            <a:ext cx="4664686" cy="31601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Introducción a las VPNs</a:t>
            </a:r>
          </a:p>
        </p:txBody>
      </p:sp>
      <p:sp>
        <p:nvSpPr>
          <p:cNvPr id="3106" name="Rectangle 3105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8" y="4354178"/>
            <a:ext cx="6088747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35" y="2201119"/>
            <a:ext cx="2380365" cy="24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3012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3" name="Oval 3092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495031" y="891652"/>
            <a:ext cx="3309016" cy="30307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VPNs de </a:t>
            </a:r>
            <a:r>
              <a:rPr lang="en-US" sz="3500" b="1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acceso</a:t>
            </a: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500" b="1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remoto</a:t>
            </a:r>
            <a:endParaRPr lang="en-US" sz="3500" b="1" kern="1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500" b="1" kern="1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6" r="13977" b="-2"/>
          <a:stretch/>
        </p:blipFill>
        <p:spPr>
          <a:xfrm>
            <a:off x="4746549" y="457199"/>
            <a:ext cx="3857141" cy="58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23687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94822" y="1196752"/>
            <a:ext cx="8354356" cy="3435727"/>
          </a:xfrm>
        </p:spPr>
        <p:txBody>
          <a:bodyPr>
            <a:noAutofit/>
          </a:bodyPr>
          <a:lstStyle/>
          <a:p>
            <a:pPr marL="355600" indent="-3556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Una VPN de acceso remoto satisface las necesidades de los empleados a distancia, los usuarios móviles y tráfico de extranet.</a:t>
            </a:r>
          </a:p>
          <a:p>
            <a:pPr marL="355600" indent="-3556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Permite el intercambio dinámico de información y puede habilitarse y deshabilitarse. </a:t>
            </a:r>
          </a:p>
          <a:p>
            <a:pPr marL="355600" indent="-3556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Se utiliza para conectar hosts individuales que deben acceder a la red de su empresa de forma segura a través de Internet.</a:t>
            </a:r>
          </a:p>
          <a:p>
            <a:pPr marL="355600" indent="-3556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Quizás deba instalarse software de cliente VPN en el terminal del usuario móvil.</a:t>
            </a: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04BDB6A0-5114-4F8C-ADC1-2BF3120B5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311" y="4221088"/>
            <a:ext cx="4810318" cy="2042403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BC4D4BE0-FB4D-F8BB-416B-C59FCAAF6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65647794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229017"/>
            <a:ext cx="8600173" cy="521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rial" pitchFamily="34" charset="0"/>
                <a:cs typeface="Arial" pitchFamily="34" charset="0"/>
              </a:rPr>
              <a:t>Mientras que las V PN de sitio a sitio se utilizan para establecer una conexión punto a punto entre dos sitios a través de Internet, el área de VPN de acceso remoto se utiliza para permitir que los dispositivos finales (PC, teléfonos móviles) accedan a los recursos internos de la empresa de forma segura a través de Internet.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rial" pitchFamily="34" charset="0"/>
                <a:cs typeface="Arial" pitchFamily="34" charset="0"/>
              </a:rPr>
              <a:t>Las VPN de acceso remoto suelen utilizar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TLS (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Transport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Layer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Security)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 diferencia de las VPN de sitio a sitio que normalmente usan IPsec. TLS también proporciona seguridad para HTTPS (HTTP seguro).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software del cliente VPN se instala en los dispositivos finales (por ejemplo, las computadoras portátiles proporcionadas por la empresa que los empleados usan para trabajar desde casa).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Estos dispositivos finales luego forman túneles seguros a uno de los enrutadores o firewalls de la empresa que actúan como un servidor TLS.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 permite a los usuarios finales acceder de forma segura a los recursos de la red interna de la empresa sin estar conectados directamente a la red de la empresa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3801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196752"/>
            <a:ext cx="8600173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latin typeface="Arial" pitchFamily="34" charset="0"/>
                <a:cs typeface="Arial" pitchFamily="34" charset="0"/>
              </a:rPr>
              <a:t>Este diagrama nos ayudará a entender mejor, los dispositivos finales de la izquierda quieren acceder a los recursos del servidor de la empresa en el centro de datos de la derecha.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B915DE-D4B2-EB3E-94C9-D4C63F934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5603"/>
            <a:ext cx="9144000" cy="446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143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183904"/>
            <a:ext cx="8600173" cy="102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400" dirty="0">
                <a:latin typeface="Arial" pitchFamily="34" charset="0"/>
                <a:cs typeface="Arial" pitchFamily="34" charset="0"/>
              </a:rPr>
              <a:t>Todos los dispositivos tienen Cisco </a:t>
            </a:r>
            <a:r>
              <a:rPr lang="es-ES" sz="1400" dirty="0" err="1">
                <a:latin typeface="Arial" pitchFamily="34" charset="0"/>
                <a:cs typeface="Arial" pitchFamily="34" charset="0"/>
              </a:rPr>
              <a:t>AnyConnect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 instalado y también está configurado en el firewall del centro de datos. Por lo tanto, cada uno de los dispositivos forma un túnel VPN TLS hacia el firewall y luego pueden comunicarse de forma segura con los servidores internos de la empresa a través del túnel.</a:t>
            </a:r>
            <a:endParaRPr lang="es-ES" sz="14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068CAE-1F45-51B4-61B0-D772607F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24" y="2439528"/>
            <a:ext cx="9144000" cy="441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52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87524" y="1179672"/>
            <a:ext cx="8568952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latin typeface="Arial" pitchFamily="34" charset="0"/>
                <a:cs typeface="Arial" pitchFamily="34" charset="0"/>
              </a:rPr>
              <a:t>Por lo tanto, cada uno de los dispositivos forma un túnel VPN TLS hacia el firewall y luego pueden comunicarse de forma segura con los servidores internos de la empresa a través del túnel. 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AE46365-3192-1BFC-BA0B-5D08C0586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6327"/>
            <a:ext cx="9144000" cy="442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723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87524" y="1268760"/>
            <a:ext cx="8568952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latin typeface="Arial" pitchFamily="34" charset="0"/>
                <a:cs typeface="Arial" pitchFamily="34" charset="0"/>
              </a:rPr>
              <a:t>Al igual que IPsec, TLS implica el cifrado de paquetes y la adición de encabezados adicionales. 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AE46365-3192-1BFC-BA0B-5D08C0586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6327"/>
            <a:ext cx="9144000" cy="442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519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sitio a sitio vs </a:t>
            </a: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013452F3-5433-4217-D5F8-499081C76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07420"/>
              </p:ext>
            </p:extLst>
          </p:nvPr>
        </p:nvGraphicFramePr>
        <p:xfrm>
          <a:off x="251520" y="1772816"/>
          <a:ext cx="8400256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0128">
                  <a:extLst>
                    <a:ext uri="{9D8B030D-6E8A-4147-A177-3AD203B41FA5}">
                      <a16:colId xmlns:a16="http://schemas.microsoft.com/office/drawing/2014/main" val="2800215541"/>
                    </a:ext>
                  </a:extLst>
                </a:gridCol>
                <a:gridCol w="4200128">
                  <a:extLst>
                    <a:ext uri="{9D8B030D-6E8A-4147-A177-3AD203B41FA5}">
                      <a16:colId xmlns:a16="http://schemas.microsoft.com/office/drawing/2014/main" val="2968851244"/>
                    </a:ext>
                  </a:extLst>
                </a:gridCol>
              </a:tblGrid>
              <a:tr h="349344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VPN de sitio a sitio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VPN de acceso remoto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72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s-MX" dirty="0">
                          <a:latin typeface="+mn-lt"/>
                        </a:rPr>
                        <a:t>Utilizan IPsec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dirty="0">
                          <a:latin typeface="+mn-lt"/>
                        </a:rPr>
                        <a:t>Utilizan TLS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974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Brindan servicio a muchos dispositivos dentro de los sitios que se están conectando. </a:t>
                      </a:r>
                      <a:r>
                        <a:rPr lang="es-ES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Un túnel IPsec entre dos </a:t>
                      </a:r>
                      <a:r>
                        <a:rPr lang="es-ES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routers</a:t>
                      </a:r>
                      <a:r>
                        <a:rPr lang="es-ES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o firewalls proporciona seguridad de tráfico para todos los hosts dentro de los sitios que se están conectando.</a:t>
                      </a:r>
                      <a:endParaRPr lang="es-MX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Brindan servicio al dispositivo de un extremo en el que está instalado el software de cliente VPN. </a:t>
                      </a:r>
                      <a:endParaRPr lang="es-ES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just"/>
                      <a:endParaRPr lang="es-MX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813632"/>
                  </a:ext>
                </a:extLst>
              </a:tr>
              <a:tr h="180960">
                <a:tc>
                  <a:txBody>
                    <a:bodyPr/>
                    <a:lstStyle/>
                    <a:p>
                      <a:pPr algn="just"/>
                      <a:r>
                        <a:rPr lang="es-ES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Se utilizan normalmente para conectar de forma permanente dos sitios a través de Internet.</a:t>
                      </a:r>
                      <a:endParaRPr lang="es-MX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dirty="0">
                          <a:latin typeface="+mn-lt"/>
                        </a:rPr>
                        <a:t>Generalmente se usan para proporcionar acceso bajo demanda (</a:t>
                      </a:r>
                      <a:r>
                        <a:rPr lang="es-ES" dirty="0" err="1">
                          <a:latin typeface="+mn-lt"/>
                        </a:rPr>
                        <a:t>on-demand</a:t>
                      </a:r>
                      <a:r>
                        <a:rPr lang="es-ES" dirty="0">
                          <a:latin typeface="+mn-lt"/>
                        </a:rPr>
                        <a:t>) para dispositivos finales que desean acceder de manera segura a los recursos de la empresa mientras están conectados a una red que no es segura</a:t>
                      </a:r>
                      <a:endParaRPr lang="es-MX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771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23227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79491" y="1711815"/>
            <a:ext cx="4176485" cy="3949433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Una VPN es una red privada creada mediante tunneling a través de una red pública, generalmente Internet.</a:t>
            </a:r>
          </a:p>
          <a:p>
            <a:pPr>
              <a:lnSpc>
                <a:spcPts val="2500"/>
              </a:lnSpc>
            </a:pP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Las redes privadas virtuales generalmente se refieren a la implementación segura de VPN con cifrado, como las VPN con IPsec.</a:t>
            </a:r>
          </a:p>
          <a:p>
            <a:pPr>
              <a:lnSpc>
                <a:spcPts val="2500"/>
              </a:lnSpc>
            </a:pP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Para implementar las VPN, se necesita un gateway VPN, que puede ser un </a:t>
            </a:r>
            <a:r>
              <a:rPr lang="es-ES" altLang="ja-JP" sz="1800" dirty="0" err="1">
                <a:latin typeface="Arial" panose="020B0604020202020204" pitchFamily="34" charset="0"/>
                <a:cs typeface="Arial" panose="020B0604020202020204" pitchFamily="34" charset="0"/>
              </a:rPr>
              <a:t>router</a:t>
            </a: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altLang="ja-JP" sz="1600" dirty="0"/>
          </a:p>
        </p:txBody>
      </p:sp>
      <p:pic>
        <p:nvPicPr>
          <p:cNvPr id="4" name="Picture 3" descr="Connecting Networks - Mozilla Firefox">
            <a:extLst>
              <a:ext uri="{FF2B5EF4-FFF2-40B4-BE49-F238E27FC236}">
                <a16:creationId xmlns:a16="http://schemas.microsoft.com/office/drawing/2014/main" id="{0CBB35E9-BD7D-453D-9EC2-343ECEBE4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378" y="1711815"/>
            <a:ext cx="4407131" cy="320020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F86180C9-FEC2-12DF-2DCB-79DB66489202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180207"/>
            <a:ext cx="7086600" cy="1143000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13766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66427" y="1263745"/>
            <a:ext cx="8352929" cy="29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Los servicios de WAN privada, como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líneas arrendadas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y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MPLS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brindan seguridad porque el tráfico de cada cliente se separa mediante el uso de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conexiones físicas dedicadas (líneas arrendadas)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o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etiquetas MPLS.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Cuando se usa Internet como una WAN para conectar sitios, no hay seguridad incorporada por default.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dirty="0">
                <a:latin typeface="Arial" pitchFamily="34" charset="0"/>
                <a:cs typeface="Arial" pitchFamily="34" charset="0"/>
              </a:rPr>
              <a:t>Para proporcionar comunicaciones seguras a través de Internet, se utilizan </a:t>
            </a: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(redes privadas virtuales)</a:t>
            </a:r>
            <a:r>
              <a:rPr lang="es-MX" sz="1800" dirty="0">
                <a:latin typeface="Arial" pitchFamily="34" charset="0"/>
                <a:cs typeface="Arial" pitchFamily="34" charset="0"/>
              </a:rPr>
              <a:t>.</a:t>
            </a: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AD9B34-0666-7623-96A2-6F5CC033C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3789040"/>
            <a:ext cx="4392488" cy="2888753"/>
          </a:xfrm>
          <a:prstGeom prst="rect">
            <a:avLst/>
          </a:prstGeom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F5F924D5-551E-B18D-A709-1203808E010A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180207"/>
            <a:ext cx="7086600" cy="1143000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9370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7" name="Rectangle 3"/>
          <p:cNvSpPr>
            <a:spLocks noChangeArrowheads="1"/>
          </p:cNvSpPr>
          <p:nvPr/>
        </p:nvSpPr>
        <p:spPr bwMode="auto">
          <a:xfrm>
            <a:off x="609600" y="1600200"/>
            <a:ext cx="7994848" cy="276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s-ES" altLang="es-MX">
              <a:latin typeface="ZapfHumnst BT" charset="0"/>
            </a:endParaRPr>
          </a:p>
        </p:txBody>
      </p:sp>
      <p:sp>
        <p:nvSpPr>
          <p:cNvPr id="594948" name="Rectangle 4"/>
          <p:cNvSpPr>
            <a:spLocks noChangeArrowheads="1"/>
          </p:cNvSpPr>
          <p:nvPr/>
        </p:nvSpPr>
        <p:spPr bwMode="auto">
          <a:xfrm>
            <a:off x="595358" y="1812768"/>
            <a:ext cx="7786642" cy="53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Desarrollar </a:t>
            </a:r>
            <a:r>
              <a:rPr lang="es-ES" altLang="es-MX" sz="20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WANs</a:t>
            </a: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privadas es caro. </a:t>
            </a:r>
            <a:endParaRPr lang="es-ES" altLang="es-MX" sz="2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94949" name="Rectangle 5"/>
          <p:cNvSpPr>
            <a:spLocks noGrp="1" noChangeArrowheads="1"/>
          </p:cNvSpPr>
          <p:nvPr>
            <p:ph type="title"/>
          </p:nvPr>
        </p:nvSpPr>
        <p:spPr>
          <a:xfrm>
            <a:off x="1187624" y="341784"/>
            <a:ext cx="7086600" cy="11430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52" y="4293096"/>
            <a:ext cx="3348372" cy="2160240"/>
          </a:xfrm>
          <a:prstGeom prst="rect">
            <a:avLst/>
          </a:prstGeom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77102" y="2262120"/>
            <a:ext cx="8027346" cy="2463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Internet provee una estructura más flexible y económica de interconectar oficinas remotas. Sin embargo, </a:t>
            </a:r>
            <a:r>
              <a:rPr lang="es-ES" altLang="es-MX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las redes públicas no garantizan la seguridad de las comunicaciones</a:t>
            </a: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, por lo que las </a:t>
            </a:r>
            <a:r>
              <a:rPr lang="es-ES" altLang="es-MX" sz="2000" b="1" dirty="0">
                <a:solidFill>
                  <a:srgbClr val="0070C0"/>
                </a:solidFill>
                <a:latin typeface="+mn-lt"/>
              </a:rPr>
              <a:t>redes privadas virtuales</a:t>
            </a: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surgieron de la necesidad de </a:t>
            </a:r>
            <a:r>
              <a:rPr lang="es-ES" altLang="es-MX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garantizar la seguridad de las comunicaciones en las redes públicas. 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endParaRPr lang="es-ES" altLang="es-MX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96300"/>
      </p:ext>
    </p:extLst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948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9" name="Rectangle 7"/>
          <p:cNvSpPr>
            <a:spLocks noChangeArrowheads="1"/>
          </p:cNvSpPr>
          <p:nvPr/>
        </p:nvSpPr>
        <p:spPr bwMode="auto">
          <a:xfrm>
            <a:off x="381000" y="5943600"/>
            <a:ext cx="2438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86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1628800"/>
            <a:ext cx="8496944" cy="230425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Para tener aplicaciones seguras de acceso a Intranets y </a:t>
            </a:r>
            <a:r>
              <a:rPr lang="es-ES_tradnl" altLang="es-MX" sz="1800" dirty="0" err="1">
                <a:solidFill>
                  <a:schemeClr val="bg2">
                    <a:lumMod val="25000"/>
                  </a:schemeClr>
                </a:solidFill>
              </a:rPr>
              <a:t>Extranets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 se requiere de una </a:t>
            </a:r>
            <a:r>
              <a:rPr lang="es-ES_tradnl" altLang="es-MX" sz="1800" b="1" i="1" dirty="0">
                <a:solidFill>
                  <a:srgbClr val="3333FF"/>
                </a:solidFill>
              </a:rPr>
              <a:t>VPN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, que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es una conexión segura entre dos puntos de Internet 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(red pública), mediante el uso de</a:t>
            </a:r>
            <a:r>
              <a:rPr lang="es-ES_tradnl" altLang="es-MX" sz="1800" dirty="0"/>
              <a:t> </a:t>
            </a:r>
            <a:r>
              <a:rPr lang="es-ES_tradnl" altLang="es-MX" sz="1800" b="1" dirty="0">
                <a:solidFill>
                  <a:srgbClr val="3333FF"/>
                </a:solidFill>
              </a:rPr>
              <a:t>firewalls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, que previenen el acceso no autorizado a la red y la práctica conocida como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“envíos por túneles - </a:t>
            </a:r>
            <a:r>
              <a:rPr lang="es-ES_tradnl" altLang="es-MX" sz="1800" b="1" dirty="0" err="1">
                <a:solidFill>
                  <a:schemeClr val="accent6">
                    <a:lumMod val="75000"/>
                  </a:schemeClr>
                </a:solidFill>
              </a:rPr>
              <a:t>Tunneling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, donde los paquetes de datos se cifran (encriptan) y encapsulan en paquetes IP para poder viajar a través de Internet y ocultar su contenido. </a:t>
            </a:r>
          </a:p>
          <a:p>
            <a:pPr>
              <a:spcBef>
                <a:spcPct val="0"/>
              </a:spcBef>
            </a:pPr>
            <a:endParaRPr lang="es-ES_tradnl" altLang="es-MX" sz="1800" dirty="0">
              <a:latin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949788"/>
            <a:ext cx="7135156" cy="2654641"/>
          </a:xfrm>
          <a:prstGeom prst="rect">
            <a:avLst/>
          </a:prstGeom>
        </p:spPr>
      </p:pic>
      <p:sp>
        <p:nvSpPr>
          <p:cNvPr id="8" name="Rectangle 5"/>
          <p:cNvSpPr>
            <a:spLocks noGrp="1" noChangeArrowheads="1"/>
          </p:cNvSpPr>
          <p:nvPr>
            <p:ph type="title"/>
          </p:nvPr>
        </p:nvSpPr>
        <p:spPr>
          <a:xfrm>
            <a:off x="1187624" y="341784"/>
            <a:ext cx="7086600" cy="11430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30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75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9" name="Rectangle 7"/>
          <p:cNvSpPr>
            <a:spLocks noChangeArrowheads="1"/>
          </p:cNvSpPr>
          <p:nvPr/>
        </p:nvSpPr>
        <p:spPr bwMode="auto">
          <a:xfrm>
            <a:off x="381000" y="5943600"/>
            <a:ext cx="2438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86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596" y="1778496"/>
            <a:ext cx="7617844" cy="157849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Un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firewall o servidor</a:t>
            </a:r>
            <a:r>
              <a:rPr lang="es-ES_tradnl" altLang="es-MX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de seguridad 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consta de hardware y software ubicados entre la red interna de una organización y una red externa para evitar que personas ajenas invadan las redes privadas.</a:t>
            </a:r>
          </a:p>
          <a:p>
            <a:pPr>
              <a:spcBef>
                <a:spcPct val="0"/>
              </a:spcBef>
            </a:pPr>
            <a:endParaRPr lang="es-ES_tradnl" altLang="es-MX" sz="1800" dirty="0">
              <a:latin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44" y="3360486"/>
            <a:ext cx="7135156" cy="2654641"/>
          </a:xfrm>
          <a:prstGeom prst="rect">
            <a:avLst/>
          </a:prstGeom>
        </p:spPr>
      </p:pic>
      <p:sp>
        <p:nvSpPr>
          <p:cNvPr id="8" name="Rectangle 5"/>
          <p:cNvSpPr>
            <a:spLocks noGrp="1" noChangeArrowheads="1"/>
          </p:cNvSpPr>
          <p:nvPr>
            <p:ph type="title"/>
          </p:nvPr>
        </p:nvSpPr>
        <p:spPr>
          <a:xfrm>
            <a:off x="1187624" y="341784"/>
            <a:ext cx="7086600" cy="11430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07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75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626468" y="1335967"/>
            <a:ext cx="8208912" cy="2272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Revisaremos </a:t>
            </a:r>
            <a:r>
              <a:rPr lang="es-ES" sz="1800" b="1" dirty="0">
                <a:latin typeface="Arial" pitchFamily="34" charset="0"/>
                <a:cs typeface="Arial" pitchFamily="34" charset="0"/>
              </a:rPr>
              <a:t>dos tipos de Internet </a:t>
            </a:r>
            <a:r>
              <a:rPr lang="es-ES" sz="1800" b="1" dirty="0" err="1">
                <a:latin typeface="Arial" pitchFamily="34" charset="0"/>
                <a:cs typeface="Arial" pitchFamily="34" charset="0"/>
              </a:rPr>
              <a:t>VPNs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que </a:t>
            </a:r>
            <a:r>
              <a:rPr lang="es-ES" sz="1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proporcionan conectividad segura a través de Internet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Internet es una red pública compartida y no es segura por default.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 (site-</a:t>
            </a:r>
            <a:r>
              <a:rPr lang="es-ES" sz="18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to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-site </a:t>
            </a:r>
            <a:r>
              <a:rPr lang="es-ES" sz="18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VPNs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) usando IPsec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acceso remoto (remote-</a:t>
            </a:r>
            <a:r>
              <a:rPr lang="es-ES" sz="18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access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VPNs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) mediante TLS.</a:t>
            </a:r>
            <a:endParaRPr lang="es-ES" sz="1800" dirty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53C5F0-3E2F-53BB-2031-6CE9D712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3861048"/>
            <a:ext cx="3020646" cy="2606171"/>
          </a:xfrm>
          <a:prstGeom prst="rect">
            <a:avLst/>
          </a:prstGeom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BDEBB010-383E-C52C-FE33-59A2563F5CD4}"/>
              </a:ext>
            </a:extLst>
          </p:cNvPr>
          <p:cNvSpPr txBox="1">
            <a:spLocks noChangeArrowheads="1"/>
          </p:cNvSpPr>
          <p:nvPr/>
        </p:nvSpPr>
        <p:spPr>
          <a:xfrm>
            <a:off x="1187624" y="188640"/>
            <a:ext cx="7086600" cy="1143000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Private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7785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2213</TotalTime>
  <Words>2458</Words>
  <Application>Microsoft Office PowerPoint</Application>
  <PresentationFormat>Presentación en pantalla (4:3)</PresentationFormat>
  <Paragraphs>182</Paragraphs>
  <Slides>37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3" baseType="lpstr">
      <vt:lpstr>Arial</vt:lpstr>
      <vt:lpstr>Calibri</vt:lpstr>
      <vt:lpstr>Dom Casual</vt:lpstr>
      <vt:lpstr>Wingdings</vt:lpstr>
      <vt:lpstr>ZapfHumnst BT</vt:lpstr>
      <vt:lpstr>Tema de Office</vt:lpstr>
      <vt:lpstr>TC 3003B Implementación de redes de área amplia</vt:lpstr>
      <vt:lpstr>Presentación de PowerPoint</vt:lpstr>
      <vt:lpstr>Presentación de PowerPoint</vt:lpstr>
      <vt:lpstr>Presentación de PowerPoint</vt:lpstr>
      <vt:lpstr>Presentación de PowerPoint</vt:lpstr>
      <vt:lpstr>Redes Privadas Virtuales (VPN = Virtual Private Network)</vt:lpstr>
      <vt:lpstr>Redes Privadas Virtuales (VPN = Virtual Private Network)</vt:lpstr>
      <vt:lpstr>Redes Privadas Virtuales (VPN = Virtual Private Network)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 2022 Interconexión de redes</dc:title>
  <dc:creator>Lizethe Pérez Fuertes</dc:creator>
  <cp:lastModifiedBy>Lizethe Pérez Fuertes</cp:lastModifiedBy>
  <cp:revision>15</cp:revision>
  <dcterms:created xsi:type="dcterms:W3CDTF">2021-02-08T03:07:42Z</dcterms:created>
  <dcterms:modified xsi:type="dcterms:W3CDTF">2023-04-14T22:45:03Z</dcterms:modified>
</cp:coreProperties>
</file>